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5" r:id="rId11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631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03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59150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Аналитический сервис данных о вакансиях с hh.ru и SuperJob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5800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Название проекта:</a:t>
            </a: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Аналитический сервис данных о вакансиях с hh.ru и SuperJob: Инструмент для анализа рынка труда.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2801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Команда 4:</a:t>
            </a: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Камилла, Рита, Ульяна, Маша, Саша.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280190" y="5657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2750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8" name="Google Shape;104;p25">
            <a:extLst>
              <a:ext uri="{FF2B5EF4-FFF2-40B4-BE49-F238E27FC236}">
                <a16:creationId xmlns:a16="http://schemas.microsoft.com/office/drawing/2014/main" id="{6E5DE5B3-CFF9-495B-9A37-163772C99D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3572"/>
          <a:stretch/>
        </p:blipFill>
        <p:spPr>
          <a:xfrm>
            <a:off x="0" y="-1"/>
            <a:ext cx="5825765" cy="4279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81;p34">
            <a:extLst>
              <a:ext uri="{FF2B5EF4-FFF2-40B4-BE49-F238E27FC236}">
                <a16:creationId xmlns:a16="http://schemas.microsoft.com/office/drawing/2014/main" id="{05BF0321-E284-4BEB-A339-EEFA5F3BEEE7}"/>
              </a:ext>
            </a:extLst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364720" y="7761605"/>
            <a:ext cx="2265680" cy="46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8748B7E-565A-4922-9C8E-32D2F7AE1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21" y="4114800"/>
            <a:ext cx="4483820" cy="39970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DB877E0-DF5D-43D9-B1C6-E7ADF2291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063" y="826820"/>
            <a:ext cx="6470274" cy="657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281;p34">
            <a:extLst>
              <a:ext uri="{FF2B5EF4-FFF2-40B4-BE49-F238E27FC236}">
                <a16:creationId xmlns:a16="http://schemas.microsoft.com/office/drawing/2014/main" id="{B29D7FB0-AD4A-4F5E-B924-96CD3D94A066}"/>
              </a:ext>
            </a:extLst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364720" y="7761605"/>
            <a:ext cx="2265680" cy="46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7854"/>
            <a:ext cx="130428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Описание задачи и целей - Углубление в данные и проблемы</a:t>
            </a:r>
            <a:endParaRPr lang="en-US" sz="3750" dirty="0"/>
          </a:p>
        </p:txBody>
      </p:sp>
      <p:sp>
        <p:nvSpPr>
          <p:cNvPr id="7" name="Shape 4"/>
          <p:cNvSpPr/>
          <p:nvPr/>
        </p:nvSpPr>
        <p:spPr>
          <a:xfrm>
            <a:off x="5221724" y="2518291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935" y="2554367"/>
            <a:ext cx="289203" cy="36147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48231" y="258449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Источники данных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5848231" y="3001327"/>
            <a:ext cx="3560445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Данные собраны с двух ведущих российских платформ поиска работы: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hh.ru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и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SuperJob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Это обеспечивает широкий охват рынка.</a:t>
            </a:r>
            <a:endParaRPr lang="en-US" dirty="0"/>
          </a:p>
        </p:txBody>
      </p:sp>
      <p:sp>
        <p:nvSpPr>
          <p:cNvPr id="11" name="Shape 7"/>
          <p:cNvSpPr/>
          <p:nvPr/>
        </p:nvSpPr>
        <p:spPr>
          <a:xfrm>
            <a:off x="9649658" y="2518291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1870" y="2554367"/>
            <a:ext cx="289203" cy="36147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93790" y="4524018"/>
            <a:ext cx="402883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Ключевые анализируемые поля: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793790" y="5114449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Заработная плата: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salary_from, salary_to (диапазон), salary_currency (валюта).</a:t>
            </a:r>
            <a:endParaRPr lang="en-US" dirty="0"/>
          </a:p>
        </p:txBody>
      </p:sp>
      <p:sp>
        <p:nvSpPr>
          <p:cNvPr id="17" name="Text 12"/>
          <p:cNvSpPr/>
          <p:nvPr/>
        </p:nvSpPr>
        <p:spPr>
          <a:xfrm>
            <a:off x="793790" y="5490210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География: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Страна, регион, район.</a:t>
            </a:r>
            <a:endParaRPr lang="en-US" dirty="0"/>
          </a:p>
        </p:txBody>
      </p:sp>
      <p:sp>
        <p:nvSpPr>
          <p:cNvPr id="18" name="Text 13"/>
          <p:cNvSpPr/>
          <p:nvPr/>
        </p:nvSpPr>
        <p:spPr>
          <a:xfrm>
            <a:off x="793790" y="5865971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Требования: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experience (опыт), schedule_label (график), employment_label (тип занятости).</a:t>
            </a:r>
            <a:endParaRPr lang="en-US" dirty="0"/>
          </a:p>
        </p:txBody>
      </p:sp>
      <p:sp>
        <p:nvSpPr>
          <p:cNvPr id="19" name="Text 14"/>
          <p:cNvSpPr/>
          <p:nvPr/>
        </p:nvSpPr>
        <p:spPr>
          <a:xfrm>
            <a:off x="793790" y="6241733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Навыки: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skills, hard_skills, soft_skills.</a:t>
            </a:r>
            <a:endParaRPr lang="en-US" dirty="0"/>
          </a:p>
        </p:txBody>
      </p:sp>
      <p:sp>
        <p:nvSpPr>
          <p:cNvPr id="20" name="Text 15"/>
          <p:cNvSpPr/>
          <p:nvPr/>
        </p:nvSpPr>
        <p:spPr>
          <a:xfrm>
            <a:off x="718376" y="6614325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Работодатель: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Отрасль, тип компании, название.</a:t>
            </a:r>
            <a:endParaRPr lang="en-US" dirty="0"/>
          </a:p>
        </p:txBody>
      </p:sp>
      <p:sp>
        <p:nvSpPr>
          <p:cNvPr id="21" name="Text 16"/>
          <p:cNvSpPr/>
          <p:nvPr/>
        </p:nvSpPr>
        <p:spPr>
          <a:xfrm>
            <a:off x="793790" y="6993255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Дополнительно: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is_open (статус), дата публикации.</a:t>
            </a:r>
            <a:endParaRPr lang="en-US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87DF9D6-2F0D-4B4B-A438-E8A5BDCB2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535" y="1598547"/>
            <a:ext cx="2771071" cy="270697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B522368-2D47-4B46-ABE8-84EEA4B97D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9658" y="1647800"/>
            <a:ext cx="4342161" cy="3775022"/>
          </a:xfrm>
          <a:prstGeom prst="rect">
            <a:avLst/>
          </a:prstGeom>
        </p:spPr>
      </p:pic>
      <p:pic>
        <p:nvPicPr>
          <p:cNvPr id="24" name="Google Shape;281;p34">
            <a:extLst>
              <a:ext uri="{FF2B5EF4-FFF2-40B4-BE49-F238E27FC236}">
                <a16:creationId xmlns:a16="http://schemas.microsoft.com/office/drawing/2014/main" id="{16921EA5-898A-4946-8F0D-6BC2CDAF9473}"/>
              </a:ext>
            </a:extLst>
          </p:cNvPr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2364720" y="7761605"/>
            <a:ext cx="2265680" cy="46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6389"/>
            <a:ext cx="48860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Выявленные проблемы в данных: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44434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Пропуски: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Особенно критичны в полях salary_currency и position_name. Требовали внимательного подхода для восстановления информации.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24944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Нестандартизированный формат дат: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Разные форматы представления дат публикации требовали унификации для корректного временного анализа.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05454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Разночтения в навыках: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Проблема с регистром, синонимами, дубликатами в полях навыков требовала стандартизации и очистки для точного анализа востребованности.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89" y="4330243"/>
            <a:ext cx="66304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Цели </a:t>
            </a:r>
            <a:r>
              <a:rPr lang="ru-RU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 задачи </a:t>
            </a:r>
            <a:r>
              <a:rPr lang="en-US" sz="220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проекта</a:t>
            </a: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(что хотим дать пользователю):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89" y="514677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Персонализированный анализ зарплаты: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Позволить пользователям сравнивать свои ожидания с реальной рыночной ситуацией.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93788" y="611885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Анализ востребованности навыков: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Дать понимание, какие навыки наиболее ценятся в разных сферах и регионах.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93787" y="68040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Географическая визуализация: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Наглядно показать концентрацию вакансий и уровень зарплат по стране.</a:t>
            </a:r>
            <a:endParaRPr lang="en-US" sz="2000" dirty="0"/>
          </a:p>
        </p:txBody>
      </p:sp>
      <p:pic>
        <p:nvPicPr>
          <p:cNvPr id="11" name="Google Shape;281;p34">
            <a:extLst>
              <a:ext uri="{FF2B5EF4-FFF2-40B4-BE49-F238E27FC236}">
                <a16:creationId xmlns:a16="http://schemas.microsoft.com/office/drawing/2014/main" id="{58CF1AFB-692D-44EF-85C6-EC343B18A860}"/>
              </a:ext>
            </a:extLst>
          </p:cNvPr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364720" y="7761605"/>
            <a:ext cx="2265680" cy="46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502" y="608528"/>
            <a:ext cx="9789319" cy="449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Подход и Этапы реализации - Детализация процесса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74502" y="1345644"/>
            <a:ext cx="13081397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Общий подход: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Data-driven разработка интерактивного сервиса.</a:t>
            </a: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774502" y="2168962"/>
            <a:ext cx="4216598" cy="143828"/>
          </a:xfrm>
          <a:prstGeom prst="roundRect">
            <a:avLst>
              <a:gd name="adj" fmla="val 4200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74502" y="2528530"/>
            <a:ext cx="3375898" cy="224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Предварительная обработка данных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74502" y="3131939"/>
            <a:ext cx="4216598" cy="460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Удаление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дубликатов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вакансий</a:t>
            </a:r>
            <a:r>
              <a:rPr lang="ru-RU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74501" y="3652894"/>
            <a:ext cx="4216598" cy="460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Приведение дат к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единому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формату</a:t>
            </a:r>
            <a:r>
              <a:rPr lang="ru-RU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74501" y="4283869"/>
            <a:ext cx="4216598" cy="69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Конвертация зарплат в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рубли</a:t>
            </a:r>
            <a:r>
              <a:rPr lang="ru-RU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74502" y="4832272"/>
            <a:ext cx="4216598" cy="69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Заполнение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пропущенных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валют</a:t>
            </a:r>
            <a:r>
              <a:rPr lang="ru-RU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74502" y="5407344"/>
            <a:ext cx="4216598" cy="69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Стандартизация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навыков</a:t>
            </a:r>
            <a:r>
              <a:rPr lang="ru-RU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74502" y="6080998"/>
            <a:ext cx="4216598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Категоризация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опыта</a:t>
            </a:r>
            <a:r>
              <a:rPr lang="ru-RU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5206841" y="1953220"/>
            <a:ext cx="4216598" cy="143828"/>
          </a:xfrm>
          <a:prstGeom prst="roundRect">
            <a:avLst>
              <a:gd name="adj" fmla="val 4200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5206841" y="2312789"/>
            <a:ext cx="1968341" cy="224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Аналитическая часть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206841" y="2931496"/>
            <a:ext cx="4216598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Расчет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медианных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зарплат</a:t>
            </a:r>
            <a:r>
              <a:rPr lang="ru-RU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5206841" y="3594021"/>
            <a:ext cx="4216598" cy="69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Выявление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востребованных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навыков</a:t>
            </a:r>
            <a:r>
              <a:rPr lang="ru-RU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5206841" y="4334351"/>
            <a:ext cx="4216598" cy="69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Гео-анализ</a:t>
            </a:r>
            <a:r>
              <a:rPr lang="ru-RU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5206841" y="5074682"/>
            <a:ext cx="4216598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Модель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прогнозирования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зарплаты</a:t>
            </a:r>
            <a:r>
              <a:rPr lang="ru-RU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000" dirty="0"/>
          </a:p>
        </p:txBody>
      </p:sp>
      <p:sp>
        <p:nvSpPr>
          <p:cNvPr id="18" name="Shape 16"/>
          <p:cNvSpPr/>
          <p:nvPr/>
        </p:nvSpPr>
        <p:spPr>
          <a:xfrm>
            <a:off x="9639181" y="1737479"/>
            <a:ext cx="4216598" cy="143828"/>
          </a:xfrm>
          <a:prstGeom prst="roundRect">
            <a:avLst>
              <a:gd name="adj" fmla="val 4200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639181" y="2097048"/>
            <a:ext cx="2792492" cy="224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Разработка интерфейса (MVP)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9714596" y="2786896"/>
            <a:ext cx="4216598" cy="460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Выбор Streamlit для быстрого прототипирования и демонстрации ключевого функционала.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714596" y="3622524"/>
            <a:ext cx="4216598" cy="460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Реализация форм ввода для пользователя (опыт, регион, навыки, желаемая ЗП).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714596" y="4176349"/>
            <a:ext cx="4216598" cy="460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Интеграция аналитических результатов и модели прогнозирования.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714596" y="4760119"/>
            <a:ext cx="4216598" cy="69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Разработка интерактивных визуализаций: сравнение ЗП, карта вакансий/зарплат, облако тегов навыков. Добавление фильтров (отрасль, занятость).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74502" y="7162919"/>
            <a:ext cx="13081397" cy="460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Используемые технологии: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pandas и numpy для манипуляций с данными; Plotly и Folium для интерактивной визуализации; Streamlit для веб-интерфейса; GitHub для контроля версий и совместной работы.</a:t>
            </a:r>
            <a:endParaRPr lang="en-US" dirty="0"/>
          </a:p>
        </p:txBody>
      </p:sp>
      <p:pic>
        <p:nvPicPr>
          <p:cNvPr id="25" name="Google Shape;281;p34">
            <a:extLst>
              <a:ext uri="{FF2B5EF4-FFF2-40B4-BE49-F238E27FC236}">
                <a16:creationId xmlns:a16="http://schemas.microsoft.com/office/drawing/2014/main" id="{E97630DC-D4F5-4F5B-AFE4-2877869A12DE}"/>
              </a:ext>
            </a:extLst>
          </p:cNvPr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364720" y="7761605"/>
            <a:ext cx="2265680" cy="46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3946" y="1471464"/>
            <a:ext cx="6992898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Результаты </a:t>
            </a:r>
            <a:r>
              <a:rPr lang="en-US" sz="290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проекта</a:t>
            </a: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– </a:t>
            </a:r>
            <a:endParaRPr lang="ru-RU" sz="290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90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Что</a:t>
            </a: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достигнуто</a:t>
            </a:r>
            <a:endParaRPr lang="en-US" sz="2900" dirty="0"/>
          </a:p>
        </p:txBody>
      </p:sp>
      <p:sp>
        <p:nvSpPr>
          <p:cNvPr id="10" name="Shape 7"/>
          <p:cNvSpPr/>
          <p:nvPr/>
        </p:nvSpPr>
        <p:spPr>
          <a:xfrm>
            <a:off x="10132100" y="1335880"/>
            <a:ext cx="3998679" cy="4310775"/>
          </a:xfrm>
          <a:prstGeom prst="roundRect">
            <a:avLst>
              <a:gd name="adj" fmla="val 1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7119" y="1490901"/>
            <a:ext cx="3380542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Рабочий MVP дашборда </a:t>
            </a:r>
            <a:r>
              <a:rPr lang="en-US" sz="20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на</a:t>
            </a: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endParaRPr lang="ru-RU" sz="2000" b="1" dirty="0">
              <a:solidFill>
                <a:srgbClr val="272525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 marL="0" indent="0" algn="l">
              <a:lnSpc>
                <a:spcPts val="1800"/>
              </a:lnSpc>
              <a:buNone/>
            </a:pPr>
            <a:r>
              <a:rPr lang="en-US" sz="20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Streamlit</a:t>
            </a:r>
            <a:endParaRPr lang="en-US" sz="2000" dirty="0"/>
          </a:p>
        </p:txBody>
      </p:sp>
      <p:sp>
        <p:nvSpPr>
          <p:cNvPr id="16" name="Shape 13"/>
          <p:cNvSpPr/>
          <p:nvPr/>
        </p:nvSpPr>
        <p:spPr>
          <a:xfrm>
            <a:off x="6125170" y="3651290"/>
            <a:ext cx="3851910" cy="4078486"/>
          </a:xfrm>
          <a:prstGeom prst="roundRect">
            <a:avLst>
              <a:gd name="adj" fmla="val 30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35209" y="3999607"/>
            <a:ext cx="237613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Достигнутые результаты</a:t>
            </a:r>
            <a:endParaRPr 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47193-D987-4B90-AF0B-7580339B414D}"/>
              </a:ext>
            </a:extLst>
          </p:cNvPr>
          <p:cNvSpPr txBox="1"/>
          <p:nvPr/>
        </p:nvSpPr>
        <p:spPr>
          <a:xfrm>
            <a:off x="6342255" y="4479198"/>
            <a:ext cx="3499329" cy="360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Очищенный и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готовый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к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анализу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датасет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ru-RU" sz="200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>
              <a:buSzPct val="100000"/>
              <a:buFontTx/>
              <a:buChar char="•"/>
            </a:pP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Рассчитаны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ключевые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метрики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рынка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труда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медианные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ЗП).</a:t>
            </a:r>
            <a:endParaRPr lang="ru-RU" sz="200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>
              <a:buSzPct val="100000"/>
              <a:buFontTx/>
              <a:buChar char="•"/>
            </a:pP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Выявлены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региональные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особенности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ru-RU" sz="200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>
              <a:buSzPct val="100000"/>
              <a:buFontTx/>
              <a:buChar char="•"/>
            </a:pP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Разработан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ru-RU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«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прототип</a:t>
            </a:r>
            <a:r>
              <a:rPr lang="ru-RU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»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модели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прогнозирования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000" dirty="0"/>
          </a:p>
          <a:p>
            <a:pPr marL="342900" indent="-342900">
              <a:lnSpc>
                <a:spcPts val="1850"/>
              </a:lnSpc>
              <a:buSzPct val="100000"/>
              <a:buFontTx/>
              <a:buChar char="•"/>
            </a:pPr>
            <a:endParaRPr lang="en-US" sz="2000" dirty="0"/>
          </a:p>
          <a:p>
            <a:pPr marL="342900" indent="-342900">
              <a:lnSpc>
                <a:spcPts val="1850"/>
              </a:lnSpc>
              <a:buSzPct val="100000"/>
              <a:buFontTx/>
              <a:buChar char="•"/>
            </a:pPr>
            <a:endParaRPr lang="en-US" sz="20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endParaRPr lang="ru-RU" sz="200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C81554-1C4F-4FEA-A069-6C4CABF35D8A}"/>
              </a:ext>
            </a:extLst>
          </p:cNvPr>
          <p:cNvSpPr txBox="1"/>
          <p:nvPr/>
        </p:nvSpPr>
        <p:spPr>
          <a:xfrm>
            <a:off x="10225923" y="2143185"/>
            <a:ext cx="3765708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50"/>
              </a:lnSpc>
              <a:buSzPct val="100000"/>
            </a:pP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Продемонстрировать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ключевые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возможности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сервиса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000" dirty="0"/>
          </a:p>
          <a:p>
            <a:pPr algn="l">
              <a:lnSpc>
                <a:spcPts val="1850"/>
              </a:lnSpc>
              <a:buSzPct val="100000"/>
            </a:pPr>
            <a:endParaRPr lang="ru-RU" sz="200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Функция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сравнения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желаемой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ЗП с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медианой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выбранным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параметрам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ru-RU" sz="200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>
              <a:lnSpc>
                <a:spcPts val="1850"/>
              </a:lnSpc>
              <a:buSzPct val="100000"/>
              <a:buFontTx/>
              <a:buChar char="•"/>
            </a:pP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Интерактивная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карта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с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отображением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вакансий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или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средней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ЗП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регионам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000" dirty="0"/>
          </a:p>
          <a:p>
            <a:pPr marL="342900" indent="-342900">
              <a:lnSpc>
                <a:spcPts val="1850"/>
              </a:lnSpc>
              <a:buSzPct val="100000"/>
              <a:buFontTx/>
              <a:buChar char="•"/>
            </a:pP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Визуализация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самых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востребованных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навыков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0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endParaRPr lang="en-US" sz="2000" dirty="0"/>
          </a:p>
        </p:txBody>
      </p:sp>
      <p:pic>
        <p:nvPicPr>
          <p:cNvPr id="12" name="Google Shape;281;p34">
            <a:extLst>
              <a:ext uri="{FF2B5EF4-FFF2-40B4-BE49-F238E27FC236}">
                <a16:creationId xmlns:a16="http://schemas.microsoft.com/office/drawing/2014/main" id="{E9DA310A-B81A-4177-930B-AEAAE9C0EE46}"/>
              </a:ext>
            </a:extLst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364720" y="7761605"/>
            <a:ext cx="2265680" cy="46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453" y="786646"/>
            <a:ext cx="10278070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Вклад команды - Детальное описание роли каждого</a:t>
            </a:r>
            <a:endParaRPr lang="en-US" sz="3000" dirty="0"/>
          </a:p>
        </p:txBody>
      </p:sp>
      <p:sp>
        <p:nvSpPr>
          <p:cNvPr id="3" name="Shape 1"/>
          <p:cNvSpPr/>
          <p:nvPr/>
        </p:nvSpPr>
        <p:spPr>
          <a:xfrm>
            <a:off x="7303770" y="1571149"/>
            <a:ext cx="22860" cy="5871686"/>
          </a:xfrm>
          <a:prstGeom prst="roundRect">
            <a:avLst>
              <a:gd name="adj" fmla="val 281302"/>
            </a:avLst>
          </a:prstGeom>
          <a:solidFill>
            <a:srgbClr val="C0C1D7"/>
          </a:solidFill>
          <a:ln/>
        </p:spPr>
      </p:sp>
      <p:sp>
        <p:nvSpPr>
          <p:cNvPr id="4" name="Shape 2"/>
          <p:cNvSpPr/>
          <p:nvPr/>
        </p:nvSpPr>
        <p:spPr>
          <a:xfrm>
            <a:off x="6706612" y="1731883"/>
            <a:ext cx="459224" cy="22860"/>
          </a:xfrm>
          <a:prstGeom prst="roundRect">
            <a:avLst>
              <a:gd name="adj" fmla="val 281302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7142976" y="1571149"/>
            <a:ext cx="344448" cy="344448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364" y="1599783"/>
            <a:ext cx="229553" cy="28706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980009" y="1623774"/>
            <a:ext cx="4569738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Камилла: Предварительная обработка данных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65453" y="2097978"/>
            <a:ext cx="5784294" cy="489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Выполняла весь блок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предварительной обработки данных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Ее зона ответственности включала: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765453" y="2785751"/>
            <a:ext cx="5784294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Разработку и применение алгоритмов очистки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данных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ru-RU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l">
              <a:lnSpc>
                <a:spcPts val="1900"/>
              </a:lnSpc>
              <a:buSzPct val="100000"/>
            </a:pPr>
            <a:r>
              <a:rPr lang="ru-RU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дубликатов.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765453" y="3381033"/>
            <a:ext cx="5784294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Реализацию процедур стандартизации форматов дат.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765453" y="3825633"/>
            <a:ext cx="5784294" cy="489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Разработку стратегии и кода для стандартизации и очистки поля skills и связанных (hard_skills, soft_skills).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765453" y="4613134"/>
            <a:ext cx="5784294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Категоризацию поля experience.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840867" y="5540217"/>
            <a:ext cx="6163247" cy="489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Результат: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Предоставление чистого, структурированного датасета, готового для последующего анализа.</a:t>
            </a:r>
            <a:endParaRPr lang="en-US" dirty="0"/>
          </a:p>
        </p:txBody>
      </p:sp>
      <p:sp>
        <p:nvSpPr>
          <p:cNvPr id="14" name="Shape 11"/>
          <p:cNvSpPr/>
          <p:nvPr/>
        </p:nvSpPr>
        <p:spPr>
          <a:xfrm>
            <a:off x="7418546" y="3997857"/>
            <a:ext cx="459224" cy="22860"/>
          </a:xfrm>
          <a:prstGeom prst="roundRect">
            <a:avLst>
              <a:gd name="adj" fmla="val 281302"/>
            </a:avLst>
          </a:prstGeom>
          <a:solidFill>
            <a:srgbClr val="C0C1D7"/>
          </a:solidFill>
          <a:ln/>
        </p:spPr>
      </p:sp>
      <p:sp>
        <p:nvSpPr>
          <p:cNvPr id="15" name="Shape 12"/>
          <p:cNvSpPr/>
          <p:nvPr/>
        </p:nvSpPr>
        <p:spPr>
          <a:xfrm>
            <a:off x="7142976" y="3825633"/>
            <a:ext cx="344448" cy="344448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993" y="3859229"/>
            <a:ext cx="229553" cy="287060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8080653" y="3909352"/>
            <a:ext cx="1913811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Рита: Гео-анализ </a:t>
            </a:r>
            <a:endParaRPr lang="en-US" sz="2000" dirty="0"/>
          </a:p>
        </p:txBody>
      </p:sp>
      <p:sp>
        <p:nvSpPr>
          <p:cNvPr id="18" name="Text 14"/>
          <p:cNvSpPr/>
          <p:nvPr/>
        </p:nvSpPr>
        <p:spPr>
          <a:xfrm>
            <a:off x="8080653" y="4315456"/>
            <a:ext cx="5784294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Сосредоточилась на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географическом анализе данных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dirty="0"/>
          </a:p>
        </p:txBody>
      </p:sp>
      <p:sp>
        <p:nvSpPr>
          <p:cNvPr id="19" name="Text 15"/>
          <p:cNvSpPr/>
          <p:nvPr/>
        </p:nvSpPr>
        <p:spPr>
          <a:xfrm>
            <a:off x="7877770" y="4805279"/>
            <a:ext cx="5784294" cy="489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Провела глубокий анализ географических полей и их связи с другими параметрами.</a:t>
            </a:r>
            <a:endParaRPr lang="en-US" dirty="0"/>
          </a:p>
        </p:txBody>
      </p:sp>
      <p:sp>
        <p:nvSpPr>
          <p:cNvPr id="20" name="Text 16"/>
          <p:cNvSpPr/>
          <p:nvPr/>
        </p:nvSpPr>
        <p:spPr>
          <a:xfrm>
            <a:off x="7877770" y="5527860"/>
            <a:ext cx="5784294" cy="489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Создала интерактивную тепловую карту плотности вакансий с кластерами спроса.</a:t>
            </a:r>
            <a:endParaRPr lang="en-US" dirty="0"/>
          </a:p>
        </p:txBody>
      </p:sp>
      <p:sp>
        <p:nvSpPr>
          <p:cNvPr id="21" name="Text 17"/>
          <p:cNvSpPr/>
          <p:nvPr/>
        </p:nvSpPr>
        <p:spPr>
          <a:xfrm>
            <a:off x="7877770" y="6187040"/>
            <a:ext cx="5784294" cy="489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Выполнила расчет и агрегацию данных о вакансиях и зарплатах по географическим регионам.</a:t>
            </a:r>
            <a:endParaRPr lang="en-US" dirty="0"/>
          </a:p>
        </p:txBody>
      </p:sp>
      <p:sp>
        <p:nvSpPr>
          <p:cNvPr id="22" name="Text 18"/>
          <p:cNvSpPr/>
          <p:nvPr/>
        </p:nvSpPr>
        <p:spPr>
          <a:xfrm>
            <a:off x="8080653" y="6953935"/>
            <a:ext cx="5784294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Результат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Подготовила основу и воплотила 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географические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ru-RU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1900"/>
              </a:lnSpc>
              <a:buNone/>
            </a:pPr>
            <a:r>
              <a:rPr lang="ru-RU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                                              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визуализации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dirty="0"/>
          </a:p>
        </p:txBody>
      </p:sp>
      <p:sp>
        <p:nvSpPr>
          <p:cNvPr id="32" name="Text 9">
            <a:extLst>
              <a:ext uri="{FF2B5EF4-FFF2-40B4-BE49-F238E27FC236}">
                <a16:creationId xmlns:a16="http://schemas.microsoft.com/office/drawing/2014/main" id="{6449338E-6663-4FAB-8946-64D281969BCC}"/>
              </a:ext>
            </a:extLst>
          </p:cNvPr>
          <p:cNvSpPr/>
          <p:nvPr/>
        </p:nvSpPr>
        <p:spPr>
          <a:xfrm>
            <a:off x="765453" y="4973161"/>
            <a:ext cx="5784294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ru-RU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Конвертацию валюты.</a:t>
            </a:r>
            <a:endParaRPr lang="en-US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88DB4C7-F9A8-432A-8562-5999DDC6F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2978" y="34527"/>
            <a:ext cx="3874825" cy="3874825"/>
          </a:xfrm>
          <a:prstGeom prst="rect">
            <a:avLst/>
          </a:prstGeom>
        </p:spPr>
      </p:pic>
      <p:pic>
        <p:nvPicPr>
          <p:cNvPr id="25" name="Google Shape;281;p34">
            <a:extLst>
              <a:ext uri="{FF2B5EF4-FFF2-40B4-BE49-F238E27FC236}">
                <a16:creationId xmlns:a16="http://schemas.microsoft.com/office/drawing/2014/main" id="{CBCE547C-D56A-4DA5-8651-2A77401CDE2A}"/>
              </a:ext>
            </a:extLst>
          </p:cNvPr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2364720" y="7761605"/>
            <a:ext cx="2265680" cy="467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8977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7303770" y="1571149"/>
            <a:ext cx="22860" cy="5871686"/>
          </a:xfrm>
          <a:prstGeom prst="roundRect">
            <a:avLst>
              <a:gd name="adj" fmla="val 281302"/>
            </a:avLst>
          </a:prstGeom>
          <a:solidFill>
            <a:srgbClr val="C0C1D7"/>
          </a:solidFill>
          <a:ln/>
        </p:spPr>
      </p:sp>
      <p:sp>
        <p:nvSpPr>
          <p:cNvPr id="14" name="Shape 11"/>
          <p:cNvSpPr/>
          <p:nvPr/>
        </p:nvSpPr>
        <p:spPr>
          <a:xfrm>
            <a:off x="7376082" y="3438191"/>
            <a:ext cx="459224" cy="22860"/>
          </a:xfrm>
          <a:prstGeom prst="roundRect">
            <a:avLst>
              <a:gd name="adj" fmla="val 281302"/>
            </a:avLst>
          </a:prstGeom>
          <a:solidFill>
            <a:srgbClr val="C0C1D7"/>
          </a:solidFill>
          <a:ln/>
        </p:spPr>
      </p:sp>
      <p:sp>
        <p:nvSpPr>
          <p:cNvPr id="15" name="Shape 12"/>
          <p:cNvSpPr/>
          <p:nvPr/>
        </p:nvSpPr>
        <p:spPr>
          <a:xfrm>
            <a:off x="7131546" y="3291005"/>
            <a:ext cx="344448" cy="344448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993" y="3321579"/>
            <a:ext cx="229553" cy="287060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8080653" y="3248380"/>
            <a:ext cx="1913811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Маша</a:t>
            </a: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 </a:t>
            </a:r>
            <a:r>
              <a:rPr lang="en-US" sz="200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Анализ</a:t>
            </a: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навыков</a:t>
            </a:r>
            <a:endParaRPr lang="en-US" sz="2000" dirty="0"/>
          </a:p>
        </p:txBody>
      </p:sp>
      <p:sp>
        <p:nvSpPr>
          <p:cNvPr id="18" name="Text 14"/>
          <p:cNvSpPr/>
          <p:nvPr/>
        </p:nvSpPr>
        <p:spPr>
          <a:xfrm>
            <a:off x="8080653" y="3652221"/>
            <a:ext cx="5784294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Специализировалась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анализе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навыков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dirty="0"/>
          </a:p>
        </p:txBody>
      </p:sp>
      <p:sp>
        <p:nvSpPr>
          <p:cNvPr id="19" name="Text 15"/>
          <p:cNvSpPr/>
          <p:nvPr/>
        </p:nvSpPr>
        <p:spPr>
          <a:xfrm>
            <a:off x="8080653" y="4089787"/>
            <a:ext cx="5784294" cy="489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Разработала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методику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выявления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и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подсчета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востребованных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навыков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из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текстовых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полей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dirty="0"/>
          </a:p>
        </p:txBody>
      </p:sp>
      <p:sp>
        <p:nvSpPr>
          <p:cNvPr id="20" name="Text 16"/>
          <p:cNvSpPr/>
          <p:nvPr/>
        </p:nvSpPr>
        <p:spPr>
          <a:xfrm>
            <a:off x="8080653" y="4894720"/>
            <a:ext cx="5784294" cy="489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Провела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анализ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частотности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навыков</a:t>
            </a:r>
            <a:r>
              <a:rPr lang="ru-RU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dirty="0"/>
          </a:p>
        </p:txBody>
      </p:sp>
      <p:sp>
        <p:nvSpPr>
          <p:cNvPr id="21" name="Text 17"/>
          <p:cNvSpPr/>
          <p:nvPr/>
        </p:nvSpPr>
        <p:spPr>
          <a:xfrm>
            <a:off x="8080653" y="5489194"/>
            <a:ext cx="5784294" cy="489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Подготовила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данные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для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визуализации</a:t>
            </a:r>
            <a:r>
              <a:rPr lang="ru-RU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dirty="0"/>
          </a:p>
        </p:txBody>
      </p:sp>
      <p:sp>
        <p:nvSpPr>
          <p:cNvPr id="22" name="Text 18"/>
          <p:cNvSpPr/>
          <p:nvPr/>
        </p:nvSpPr>
        <p:spPr>
          <a:xfrm>
            <a:off x="8420018" y="5961212"/>
            <a:ext cx="5784294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Результат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Выявила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ключевые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тренды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в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требованиях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ru-RU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ru-RU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               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соискателям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рынке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dirty="0"/>
          </a:p>
        </p:txBody>
      </p:sp>
      <p:sp>
        <p:nvSpPr>
          <p:cNvPr id="23" name="Shape 19"/>
          <p:cNvSpPr/>
          <p:nvPr/>
        </p:nvSpPr>
        <p:spPr>
          <a:xfrm>
            <a:off x="6723906" y="1743373"/>
            <a:ext cx="459224" cy="22860"/>
          </a:xfrm>
          <a:prstGeom prst="roundRect">
            <a:avLst>
              <a:gd name="adj" fmla="val 281302"/>
            </a:avLst>
          </a:prstGeom>
          <a:solidFill>
            <a:srgbClr val="C0C1D7"/>
          </a:solidFill>
          <a:ln/>
        </p:spPr>
      </p:sp>
      <p:sp>
        <p:nvSpPr>
          <p:cNvPr id="24" name="Shape 20"/>
          <p:cNvSpPr/>
          <p:nvPr/>
        </p:nvSpPr>
        <p:spPr>
          <a:xfrm>
            <a:off x="7154406" y="1571149"/>
            <a:ext cx="344448" cy="344448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853" y="1599843"/>
            <a:ext cx="229553" cy="287060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4173007" y="1685850"/>
            <a:ext cx="2335649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Ульяна: Анализ зарплат</a:t>
            </a:r>
            <a:endParaRPr lang="en-US" sz="2000" dirty="0"/>
          </a:p>
        </p:txBody>
      </p:sp>
      <p:sp>
        <p:nvSpPr>
          <p:cNvPr id="27" name="Text 22"/>
          <p:cNvSpPr/>
          <p:nvPr/>
        </p:nvSpPr>
        <p:spPr>
          <a:xfrm>
            <a:off x="765453" y="2158485"/>
            <a:ext cx="5784294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Была ответственна за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анализ зарплат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dirty="0"/>
          </a:p>
        </p:txBody>
      </p:sp>
      <p:sp>
        <p:nvSpPr>
          <p:cNvPr id="28" name="Text 23"/>
          <p:cNvSpPr/>
          <p:nvPr/>
        </p:nvSpPr>
        <p:spPr>
          <a:xfrm>
            <a:off x="765453" y="2632372"/>
            <a:ext cx="5784294" cy="489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Разработала методику расчета медианных зарплат с учетом различных факторов (позиция, опыт, регион).</a:t>
            </a:r>
            <a:endParaRPr lang="en-US" dirty="0"/>
          </a:p>
        </p:txBody>
      </p:sp>
      <p:sp>
        <p:nvSpPr>
          <p:cNvPr id="29" name="Text 24"/>
          <p:cNvSpPr/>
          <p:nvPr/>
        </p:nvSpPr>
        <p:spPr>
          <a:xfrm>
            <a:off x="765453" y="3573303"/>
            <a:ext cx="5784294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Реализовала код для расчета этих метрик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ru-RU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l">
              <a:lnSpc>
                <a:spcPts val="1900"/>
              </a:lnSpc>
              <a:buSzPct val="100000"/>
            </a:pPr>
            <a:r>
              <a:rPr lang="ru-RU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очищенных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данных.</a:t>
            </a:r>
            <a:endParaRPr lang="en-US" dirty="0"/>
          </a:p>
        </p:txBody>
      </p:sp>
      <p:sp>
        <p:nvSpPr>
          <p:cNvPr id="30" name="Text 25"/>
          <p:cNvSpPr/>
          <p:nvPr/>
        </p:nvSpPr>
        <p:spPr>
          <a:xfrm>
            <a:off x="765453" y="4388406"/>
            <a:ext cx="5784294" cy="489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Провела сравнительный анализ медианных зарплат по различным сегментам рынка.</a:t>
            </a:r>
            <a:endParaRPr lang="en-US" dirty="0"/>
          </a:p>
        </p:txBody>
      </p:sp>
      <p:sp>
        <p:nvSpPr>
          <p:cNvPr id="31" name="Text 26"/>
          <p:cNvSpPr/>
          <p:nvPr/>
        </p:nvSpPr>
        <p:spPr>
          <a:xfrm>
            <a:off x="765453" y="5203508"/>
            <a:ext cx="5784294" cy="489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Результат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Предоставила ключевые числовые показатели для сравнения зарплатных ожиданий в сервисе.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CBB4EF-5159-4CF4-8F4A-CB20A9789D8B}"/>
              </a:ext>
            </a:extLst>
          </p:cNvPr>
          <p:cNvSpPr txBox="1"/>
          <p:nvPr/>
        </p:nvSpPr>
        <p:spPr>
          <a:xfrm>
            <a:off x="765453" y="674402"/>
            <a:ext cx="9068586" cy="751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40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Вклад</a:t>
            </a: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команды</a:t>
            </a: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- </a:t>
            </a:r>
            <a:r>
              <a:rPr lang="en-US" sz="440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Продолжение</a:t>
            </a:r>
            <a:endParaRPr lang="en-US" sz="4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D19C525-4097-4A9C-9346-2B4AAAA11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4538" y="58122"/>
            <a:ext cx="4365861" cy="2903298"/>
          </a:xfrm>
          <a:prstGeom prst="rect">
            <a:avLst/>
          </a:prstGeom>
        </p:spPr>
      </p:pic>
      <p:pic>
        <p:nvPicPr>
          <p:cNvPr id="32" name="Google Shape;281;p34">
            <a:extLst>
              <a:ext uri="{FF2B5EF4-FFF2-40B4-BE49-F238E27FC236}">
                <a16:creationId xmlns:a16="http://schemas.microsoft.com/office/drawing/2014/main" id="{DCCE2317-A43C-4E10-ADC3-CDA9DC79FA86}"/>
              </a:ext>
            </a:extLst>
          </p:cNvPr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2364720" y="7761605"/>
            <a:ext cx="2265680" cy="46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6632"/>
            <a:ext cx="8645604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Вклад команды - Продолжение</a:t>
            </a:r>
            <a:endParaRPr lang="en-US" sz="4200" dirty="0"/>
          </a:p>
        </p:txBody>
      </p:sp>
      <p:sp>
        <p:nvSpPr>
          <p:cNvPr id="9" name="Text 7"/>
          <p:cNvSpPr/>
          <p:nvPr/>
        </p:nvSpPr>
        <p:spPr>
          <a:xfrm>
            <a:off x="793790" y="1786414"/>
            <a:ext cx="622899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Саша: Инженер по развертыванию и бэкенду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793790" y="2386965"/>
            <a:ext cx="62585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Выполнял роль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инженера по развертыванию и бэкенду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93790" y="2979182"/>
            <a:ext cx="8491612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Отвечал за настройку окружения и запуск веб-сервиса на Streamlit.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793790" y="3707486"/>
            <a:ext cx="12601699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Разрабатывал логику взаимодействия пользовательского интерфейса с модулями обработки данных и аналитическими функциями.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769067" y="4644508"/>
            <a:ext cx="1250743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Интегрировал результаты работы других членов команды в единое веб-приложение.</a:t>
            </a: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1034771" y="6125147"/>
            <a:ext cx="1144631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b="1" dirty="0" err="1">
                <a:solidFill>
                  <a:srgbClr val="272525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Результат</a:t>
            </a:r>
            <a:r>
              <a:rPr lang="en-US" sz="1800" dirty="0">
                <a:solidFill>
                  <a:srgbClr val="272525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: </a:t>
            </a:r>
            <a:r>
              <a:rPr lang="en-US" sz="1800" dirty="0" err="1">
                <a:solidFill>
                  <a:srgbClr val="272525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создал</a:t>
            </a:r>
            <a:r>
              <a:rPr lang="en-US" sz="1800" dirty="0">
                <a:solidFill>
                  <a:srgbClr val="272525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 </a:t>
            </a:r>
            <a:r>
              <a:rPr lang="en-US" sz="1800" dirty="0" err="1">
                <a:solidFill>
                  <a:srgbClr val="272525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стабильную</a:t>
            </a:r>
            <a:r>
              <a:rPr lang="en-US" sz="1800" dirty="0">
                <a:solidFill>
                  <a:srgbClr val="272525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 </a:t>
            </a:r>
            <a:r>
              <a:rPr lang="en-US" sz="1800" dirty="0" err="1">
                <a:solidFill>
                  <a:srgbClr val="272525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платформу</a:t>
            </a:r>
            <a:r>
              <a:rPr lang="en-US" sz="1800" dirty="0">
                <a:solidFill>
                  <a:srgbClr val="272525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, </a:t>
            </a:r>
            <a:r>
              <a:rPr lang="en-US" sz="1800" dirty="0" err="1">
                <a:solidFill>
                  <a:srgbClr val="272525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объединившую</a:t>
            </a:r>
            <a:r>
              <a:rPr lang="en-US" sz="1800" dirty="0">
                <a:solidFill>
                  <a:srgbClr val="272525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 </a:t>
            </a:r>
            <a:r>
              <a:rPr lang="en-US" sz="1800" dirty="0" err="1">
                <a:solidFill>
                  <a:srgbClr val="272525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визуализацию</a:t>
            </a:r>
            <a:r>
              <a:rPr lang="en-US" sz="1800" dirty="0">
                <a:solidFill>
                  <a:srgbClr val="272525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, </a:t>
            </a:r>
            <a:r>
              <a:rPr lang="en-US" sz="1800" dirty="0" err="1">
                <a:solidFill>
                  <a:srgbClr val="272525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аналитику</a:t>
            </a:r>
            <a:r>
              <a:rPr lang="en-US" sz="1800" dirty="0">
                <a:solidFill>
                  <a:srgbClr val="272525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 и </a:t>
            </a:r>
            <a:r>
              <a:rPr lang="en-US" sz="1800" dirty="0" err="1">
                <a:solidFill>
                  <a:srgbClr val="272525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прогнозирование</a:t>
            </a:r>
            <a:r>
              <a:rPr lang="en-US" sz="1800" dirty="0">
                <a:solidFill>
                  <a:srgbClr val="272525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 в </a:t>
            </a:r>
            <a:r>
              <a:rPr lang="en-US" sz="1800" dirty="0" err="1">
                <a:solidFill>
                  <a:srgbClr val="272525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едином</a:t>
            </a:r>
            <a:r>
              <a:rPr lang="en-US" sz="1800" dirty="0">
                <a:solidFill>
                  <a:srgbClr val="272525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 </a:t>
            </a:r>
            <a:r>
              <a:rPr lang="en-US" sz="1800" dirty="0" err="1">
                <a:solidFill>
                  <a:srgbClr val="272525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интерактивном</a:t>
            </a:r>
            <a:r>
              <a:rPr lang="en-US" sz="1800" dirty="0">
                <a:solidFill>
                  <a:srgbClr val="272525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 </a:t>
            </a:r>
            <a:r>
              <a:rPr lang="en-US" sz="1800" dirty="0" err="1">
                <a:solidFill>
                  <a:srgbClr val="272525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веб-приложении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7E20B1-DE21-4D34-BB70-A52FF7122E9A}"/>
              </a:ext>
            </a:extLst>
          </p:cNvPr>
          <p:cNvSpPr txBox="1"/>
          <p:nvPr/>
        </p:nvSpPr>
        <p:spPr>
          <a:xfrm>
            <a:off x="650075" y="5091932"/>
            <a:ext cx="12867961" cy="939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 panose="02000503000000020004"/>
              <a:buChar char="•"/>
            </a:pPr>
            <a:r>
              <a:rPr lang="ru-RU" sz="1800" dirty="0">
                <a:solidFill>
                  <a:srgbClr val="272525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Разработал и внедрил модуль прогнозирования, обеспечив автоматическую аналитику на основе загружаемых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E9D251-5B88-4A6E-A857-A94DC33F7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604" y="3690"/>
            <a:ext cx="3703796" cy="3703796"/>
          </a:xfrm>
          <a:prstGeom prst="rect">
            <a:avLst/>
          </a:prstGeom>
        </p:spPr>
      </p:pic>
      <p:pic>
        <p:nvPicPr>
          <p:cNvPr id="17" name="Google Shape;281;p34">
            <a:extLst>
              <a:ext uri="{FF2B5EF4-FFF2-40B4-BE49-F238E27FC236}">
                <a16:creationId xmlns:a16="http://schemas.microsoft.com/office/drawing/2014/main" id="{83DDB6F0-53EE-4008-84F5-90F8EDB99F13}"/>
              </a:ext>
            </a:extLst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364720" y="7761605"/>
            <a:ext cx="2265680" cy="46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Демонстрация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91514"/>
            <a:ext cx="389870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Ввод данных пользователем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36263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Пользователь вводит свои параметры: опыт, регион, навыки, желаемую зарплату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591514"/>
            <a:ext cx="3898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Результат сравнения зарплаты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436263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Система показывает, как соотносится желаемая зарплата с рыночными показателями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221248"/>
            <a:ext cx="30809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Интерактивная карта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711666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Визуализация распределения вакансий и уровня зарплат по регионам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  <p:pic>
        <p:nvPicPr>
          <p:cNvPr id="2050" name="Picture 2" descr="Изображение пина-истории">
            <a:extLst>
              <a:ext uri="{FF2B5EF4-FFF2-40B4-BE49-F238E27FC236}">
                <a16:creationId xmlns:a16="http://schemas.microsoft.com/office/drawing/2014/main" id="{80ECE0B6-007C-4277-BF70-7213F283F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39" y="4819459"/>
            <a:ext cx="4396026" cy="329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oogle Shape;281;p34">
            <a:extLst>
              <a:ext uri="{FF2B5EF4-FFF2-40B4-BE49-F238E27FC236}">
                <a16:creationId xmlns:a16="http://schemas.microsoft.com/office/drawing/2014/main" id="{4CE961F2-17F3-4DC8-BD66-2D3B00FE5C47}"/>
              </a:ext>
            </a:extLst>
          </p:cNvPr>
          <p:cNvPicPr preferRelativeResize="0"/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12364720" y="7761605"/>
            <a:ext cx="2265680" cy="46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872</Words>
  <Application>Microsoft Office PowerPoint</Application>
  <PresentationFormat>Произвольный</PresentationFormat>
  <Paragraphs>113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Inter</vt:lpstr>
      <vt:lpstr>Inter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Professional</cp:lastModifiedBy>
  <cp:revision>10</cp:revision>
  <dcterms:created xsi:type="dcterms:W3CDTF">2025-06-01T14:49:32Z</dcterms:created>
  <dcterms:modified xsi:type="dcterms:W3CDTF">2025-06-02T05:24:43Z</dcterms:modified>
</cp:coreProperties>
</file>